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308" r:id="rId2"/>
    <p:sldId id="259" r:id="rId3"/>
    <p:sldId id="261" r:id="rId4"/>
    <p:sldId id="263" r:id="rId5"/>
    <p:sldId id="265" r:id="rId6"/>
    <p:sldId id="267" r:id="rId7"/>
    <p:sldId id="269" r:id="rId8"/>
    <p:sldId id="271" r:id="rId9"/>
    <p:sldId id="309" r:id="rId10"/>
    <p:sldId id="310" r:id="rId11"/>
    <p:sldId id="28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33"/>
    <a:srgbClr val="FFFF66"/>
    <a:srgbClr val="FFFF00"/>
    <a:srgbClr val="FF0000"/>
    <a:srgbClr val="008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31837"/>
            <a:ext cx="8229600" cy="4525963"/>
          </a:xfrm>
        </p:spPr>
        <p:txBody>
          <a:bodyPr/>
          <a:lstStyle/>
          <a:p>
            <a:r>
              <a:rPr lang="en-US" sz="2800" dirty="0" smtClean="0"/>
              <a:t> Copy and choose the correct completion for each.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sz="2800" dirty="0" err="1" smtClean="0"/>
              <a:t>Escuchamos</a:t>
            </a:r>
            <a:r>
              <a:rPr lang="en-US" sz="2800" dirty="0" smtClean="0"/>
              <a:t> ____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	 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2. </a:t>
            </a:r>
            <a:r>
              <a:rPr lang="en-US" sz="2800" dirty="0" err="1" smtClean="0"/>
              <a:t>Escuchamos</a:t>
            </a:r>
            <a:r>
              <a:rPr lang="en-US" sz="2800" dirty="0" smtClean="0"/>
              <a:t> ____ CD.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         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3.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television.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4.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 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5. </a:t>
            </a:r>
            <a:r>
              <a:rPr lang="en-US" sz="2800" dirty="0" err="1" smtClean="0"/>
              <a:t>Miran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de Rosa.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err="1" smtClean="0"/>
              <a:t>las</a:t>
            </a:r>
            <a:r>
              <a:rPr lang="en-US" sz="2800" dirty="0" smtClean="0"/>
              <a:t>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</a:t>
            </a:r>
            <a:r>
              <a:rPr lang="en-US" sz="2800" dirty="0" err="1" smtClean="0"/>
              <a:t>las</a:t>
            </a:r>
            <a:endParaRPr lang="en-US" sz="2800" dirty="0"/>
          </a:p>
          <a:p>
            <a:pPr marL="514350" indent="-514350">
              <a:buClr>
                <a:srgbClr val="FFC000"/>
              </a:buClr>
              <a:buAutoNum type="arabicPeriod"/>
            </a:pPr>
            <a:endParaRPr lang="en-US" sz="280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algn="l"/>
            <a:r>
              <a:rPr lang="en-US" sz="3400" dirty="0" err="1" smtClean="0">
                <a:solidFill>
                  <a:srgbClr val="FF0000"/>
                </a:solidFill>
              </a:rPr>
              <a:t>Proposito</a:t>
            </a:r>
            <a:r>
              <a:rPr lang="en-US" sz="3400" dirty="0" smtClean="0">
                <a:solidFill>
                  <a:srgbClr val="FF0000"/>
                </a:solidFill>
              </a:rPr>
              <a:t> 70c			  </a:t>
            </a:r>
            <a:r>
              <a:rPr lang="en-US" sz="3400" dirty="0" smtClean="0">
                <a:solidFill>
                  <a:srgbClr val="00B050"/>
                </a:solidFill>
              </a:rPr>
              <a:t>24/05/17</a:t>
            </a:r>
            <a:r>
              <a:rPr lang="en-US" sz="3400" dirty="0" smtClean="0">
                <a:solidFill>
                  <a:srgbClr val="FF0000"/>
                </a:solidFill>
              </a:rPr>
              <a:t/>
            </a:r>
            <a:br>
              <a:rPr lang="en-US" sz="3400" dirty="0" smtClean="0">
                <a:solidFill>
                  <a:srgbClr val="FF0000"/>
                </a:solidFill>
              </a:rPr>
            </a:br>
            <a:r>
              <a:rPr lang="en-US" sz="3400" dirty="0" err="1" smtClean="0">
                <a:solidFill>
                  <a:srgbClr val="FF0000"/>
                </a:solidFill>
              </a:rPr>
              <a:t>Actividad</a:t>
            </a:r>
            <a:r>
              <a:rPr lang="en-US" sz="3400" dirty="0" smtClean="0">
                <a:solidFill>
                  <a:srgbClr val="FF0000"/>
                </a:solidFill>
              </a:rPr>
              <a:t> </a:t>
            </a:r>
            <a:r>
              <a:rPr lang="en-US" sz="3400" dirty="0" err="1" smtClean="0">
                <a:solidFill>
                  <a:srgbClr val="FF0000"/>
                </a:solidFill>
              </a:rPr>
              <a:t>Incial</a:t>
            </a:r>
            <a:endParaRPr lang="en-US" sz="3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1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 </a:t>
            </a:r>
            <a:r>
              <a:rPr lang="en-US" u="sng" kern="0" smtClean="0"/>
              <a:t>¿Adónde van ustedes? </a:t>
            </a:r>
            <a:r>
              <a:rPr lang="en-US" kern="0" smtClean="0"/>
              <a:t>COPIA y complete according to the model</a:t>
            </a:r>
          </a:p>
          <a:p>
            <a:pPr marL="0" indent="0">
              <a:buFontTx/>
              <a:buNone/>
            </a:pPr>
            <a:r>
              <a:rPr lang="en-US" kern="0" smtClean="0"/>
              <a:t>	</a:t>
            </a:r>
            <a:r>
              <a:rPr 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colegio</a:t>
            </a:r>
            <a:r>
              <a:rPr lang="en-US" i="1" kern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i="1" u="sng" kern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Vamos al colegio</a:t>
            </a:r>
            <a:endParaRPr lang="en-US" kern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El gimnacio</a:t>
            </a: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El parque</a:t>
            </a: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El garaje</a:t>
            </a: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La escuela</a:t>
            </a: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La casa</a:t>
            </a: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La biblioteca</a:t>
            </a:r>
            <a:endParaRPr lang="en-US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48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70c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3: GRAMATICA SELF-CHECK QUIZ</a:t>
            </a:r>
          </a:p>
          <a:p>
            <a:r>
              <a:rPr lang="en-US" dirty="0" smtClean="0"/>
              <a:t>SIGN </a:t>
            </a:r>
            <a:r>
              <a:rPr lang="en-US" u="sng" dirty="0" err="1" smtClean="0"/>
              <a:t>Proposito</a:t>
            </a:r>
            <a:r>
              <a:rPr lang="en-US" u="sng" dirty="0" smtClean="0"/>
              <a:t> H</a:t>
            </a:r>
            <a:r>
              <a:rPr lang="en-US" dirty="0" smtClean="0"/>
              <a:t> by NO LATER than NEXT WEDNESDAY</a:t>
            </a:r>
            <a:endParaRPr lang="en-US" dirty="0" smtClean="0"/>
          </a:p>
          <a:p>
            <a:r>
              <a:rPr lang="en-US" dirty="0" smtClean="0"/>
              <a:t>QUIZ </a:t>
            </a:r>
            <a:r>
              <a:rPr lang="en-US" dirty="0" smtClean="0"/>
              <a:t>4/5: CAPITULO 3 </a:t>
            </a:r>
            <a:r>
              <a:rPr lang="en-US" dirty="0" smtClean="0"/>
              <a:t>on FRIDAY!!!</a:t>
            </a:r>
            <a:endParaRPr lang="en-US" dirty="0" smtClean="0"/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VERBOS: </a:t>
            </a:r>
            <a:r>
              <a:rPr lang="en-US" dirty="0" err="1" smtClean="0"/>
              <a:t>Ir</a:t>
            </a:r>
            <a:r>
              <a:rPr lang="en-US" dirty="0" smtClean="0"/>
              <a:t>, Dar, </a:t>
            </a:r>
            <a:r>
              <a:rPr lang="en-US" dirty="0" err="1" smtClean="0"/>
              <a:t>Estar</a:t>
            </a:r>
            <a:endParaRPr lang="en-US" dirty="0" smtClean="0"/>
          </a:p>
          <a:p>
            <a:pPr lvl="2"/>
            <a:r>
              <a:rPr lang="en-US" dirty="0" smtClean="0"/>
              <a:t>“a” + </a:t>
            </a:r>
            <a:r>
              <a:rPr lang="en-US" i="1" dirty="0" err="1" smtClean="0"/>
              <a:t>definate</a:t>
            </a:r>
            <a:r>
              <a:rPr lang="en-US" i="1" dirty="0" smtClean="0"/>
              <a:t>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</a:p>
          <a:p>
            <a:pPr lvl="2"/>
            <a:r>
              <a:rPr lang="en-US" dirty="0" smtClean="0"/>
              <a:t>PERSONAL “a”- </a:t>
            </a:r>
            <a:r>
              <a:rPr lang="en-US" i="1" dirty="0" smtClean="0"/>
              <a:t>when the action of a verb occurs to a PERSON you USE  a PERSONAL “a”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1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86800" cy="6477000"/>
          </a:xfrm>
        </p:spPr>
        <p:txBody>
          <a:bodyPr/>
          <a:lstStyle/>
          <a:p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is ALWAYS contracted. 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hermano de Raúl?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 </a:t>
            </a:r>
            <a:r>
              <a:rPr lang="en-US" altLang="en-US"/>
              <a:t>hermano de Raúl? </a:t>
            </a:r>
          </a:p>
          <a:p>
            <a:endParaRPr lang="en-US" altLang="en-US"/>
          </a:p>
          <a:p>
            <a:r>
              <a:rPr lang="en-US" altLang="en-US"/>
              <a:t>  </a:t>
            </a:r>
            <a:r>
              <a:rPr lang="en-US" altLang="en-US">
                <a:solidFill>
                  <a:srgbClr val="FF0000"/>
                </a:solidFill>
              </a:rPr>
              <a:t>De  </a:t>
            </a:r>
            <a:r>
              <a:rPr lang="en-US" altLang="en-US"/>
              <a:t>+ </a:t>
            </a:r>
            <a:r>
              <a:rPr lang="en-US" altLang="en-US">
                <a:solidFill>
                  <a:srgbClr val="008000"/>
                </a:solidFill>
              </a:rPr>
              <a:t>el </a:t>
            </a:r>
            <a:r>
              <a:rPr lang="en-US" altLang="en-US"/>
              <a:t>is ALWAYS contracted.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profesor?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  <a:r>
              <a:rPr lang="en-US" altLang="en-US"/>
              <a:t> profesor? 	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-1260671">
            <a:off x="2613025" y="1524000"/>
            <a:ext cx="29495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588125" y="2819400"/>
            <a:ext cx="25558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 rot="-1260671">
            <a:off x="2438400" y="5106988"/>
            <a:ext cx="29495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943600" y="6173788"/>
            <a:ext cx="25558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cafetería ahora.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96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To/ toward the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810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gimnasio.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4114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/toward the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4038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la pluma _______ profesor.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88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 toward the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58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el carro _______ director.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8610600" cy="1136650"/>
          </a:xfrm>
        </p:spPr>
        <p:txBody>
          <a:bodyPr/>
          <a:lstStyle/>
          <a:p>
            <a:r>
              <a:rPr lang="es-ES_tradnl" altLang="en-US" sz="4000"/>
              <a:t>El pantalón _______ alumno es azul.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9067800" cy="1136650"/>
          </a:xfrm>
        </p:spPr>
        <p:txBody>
          <a:bodyPr/>
          <a:lstStyle/>
          <a:p>
            <a:r>
              <a:rPr lang="es-ES_tradnl" altLang="en-US" sz="4000"/>
              <a:t>Yo busco _______ Profesora Gómez.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960438"/>
            <a:ext cx="9144000" cy="566896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</a:pPr>
            <a:r>
              <a:rPr lang="es-ES_tradnl" altLang="en-US" kern="0" smtClean="0"/>
              <a:t>Copia y completa: 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al</a:t>
            </a:r>
            <a:r>
              <a:rPr lang="es-ES_tradnl" altLang="en-US" kern="0" smtClean="0"/>
              <a:t>- </a:t>
            </a:r>
            <a:r>
              <a:rPr lang="es-ES_tradnl" altLang="en-US" kern="0" smtClean="0">
                <a:solidFill>
                  <a:srgbClr val="FF0000"/>
                </a:solidFill>
              </a:rPr>
              <a:t>a la</a:t>
            </a:r>
            <a:r>
              <a:rPr lang="es-ES_tradnl" altLang="en-US" kern="0" smtClean="0"/>
              <a:t> - </a:t>
            </a:r>
            <a:r>
              <a:rPr lang="es-ES_tradnl" altLang="en-US" kern="0" smtClean="0">
                <a:solidFill>
                  <a:srgbClr val="FF0000"/>
                </a:solidFill>
              </a:rPr>
              <a:t>a los</a:t>
            </a:r>
            <a:r>
              <a:rPr lang="es-ES_tradnl" altLang="en-US" kern="0" smtClean="0"/>
              <a:t> - </a:t>
            </a:r>
            <a:r>
              <a:rPr lang="es-ES_tradnl" altLang="en-US" kern="0" smtClean="0">
                <a:solidFill>
                  <a:srgbClr val="FF0000"/>
                </a:solidFill>
              </a:rPr>
              <a:t>a las</a:t>
            </a:r>
            <a:r>
              <a:rPr lang="es-ES_tradnl" altLang="en-US" kern="0" smtClean="0"/>
              <a:t> – </a:t>
            </a:r>
            <a:r>
              <a:rPr lang="es-ES_tradnl" altLang="en-US" kern="0" smtClean="0">
                <a:solidFill>
                  <a:srgbClr val="FF0000"/>
                </a:solidFill>
              </a:rPr>
              <a:t>del</a:t>
            </a:r>
            <a:r>
              <a:rPr lang="es-ES_tradnl" altLang="en-US" kern="0" smtClean="0"/>
              <a:t> - </a:t>
            </a:r>
            <a:r>
              <a:rPr lang="es-ES_tradnl" altLang="en-US" kern="0" smtClean="0">
                <a:solidFill>
                  <a:srgbClr val="FF0000"/>
                </a:solidFill>
              </a:rPr>
              <a:t>de la</a:t>
            </a:r>
            <a:r>
              <a:rPr lang="es-ES_tradnl" altLang="en-US" kern="0" smtClean="0"/>
              <a:t> - </a:t>
            </a:r>
            <a:r>
              <a:rPr lang="es-ES_tradnl" altLang="en-US" kern="0" smtClean="0">
                <a:solidFill>
                  <a:srgbClr val="FF0000"/>
                </a:solidFill>
              </a:rPr>
              <a:t>de los</a:t>
            </a:r>
            <a:r>
              <a:rPr lang="es-ES_tradnl" altLang="en-US" kern="0" smtClean="0"/>
              <a:t> - </a:t>
            </a:r>
            <a:r>
              <a:rPr lang="es-ES_tradnl" altLang="en-US" kern="0" smtClean="0">
                <a:solidFill>
                  <a:srgbClr val="FF0000"/>
                </a:solidFill>
              </a:rPr>
              <a:t>de las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¿De dónde regresas </a:t>
            </a:r>
            <a:r>
              <a:rPr lang="es-ES_tradnl" altLang="en-US" sz="2000" i="1" kern="0" smtClean="0"/>
              <a:t>*return*</a:t>
            </a:r>
            <a:r>
              <a:rPr lang="es-ES_tradnl" altLang="en-US" kern="0" smtClean="0"/>
              <a:t>?</a:t>
            </a:r>
            <a:br>
              <a:rPr lang="es-ES_tradnl" altLang="en-US" kern="0" smtClean="0"/>
            </a:br>
            <a:r>
              <a:rPr lang="es-ES_tradnl" altLang="en-US" kern="0" smtClean="0"/>
              <a:t>Regreso______ fiesta de la escuela.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s-ES_tradnl" altLang="en-US" kern="0" smtClean="0"/>
              <a:t>¿ A qué hora llamas_______ doctores?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	Los llamo mañana.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3. ¿De quién es la pluma?</a:t>
            </a:r>
            <a:br>
              <a:rPr lang="es-ES_tradnl" altLang="en-US" kern="0" smtClean="0"/>
            </a:br>
            <a:r>
              <a:rPr lang="es-ES_tradnl" altLang="en-US" kern="0" smtClean="0"/>
              <a:t>Es _______ profesor.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4. ¿A quién invitas a comer?</a:t>
            </a:r>
            <a:br>
              <a:rPr lang="es-ES_tradnl" altLang="en-US" kern="0" smtClean="0"/>
            </a:br>
            <a:r>
              <a:rPr lang="es-ES_tradnl" altLang="en-US" kern="0" smtClean="0"/>
              <a:t>Invito ________ hermana de Raquel.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5. </a:t>
            </a:r>
            <a:r>
              <a:rPr lang="en-US" altLang="en-US" kern="0" smtClean="0"/>
              <a:t>Llevamos a las muchachas____club</a:t>
            </a:r>
            <a:r>
              <a:rPr lang="en-US" altLang="en-US" i="1" kern="0" smtClean="0"/>
              <a:t> </a:t>
            </a:r>
            <a:r>
              <a:rPr lang="en-US" altLang="en-US" sz="2000" i="1" kern="0" smtClean="0"/>
              <a:t>(masculine</a:t>
            </a:r>
            <a:r>
              <a:rPr lang="en-US" altLang="en-US" sz="2000" kern="0" smtClean="0"/>
              <a:t>)</a:t>
            </a:r>
            <a:r>
              <a:rPr lang="en-US" altLang="en-US" kern="0" smtClean="0"/>
              <a:t>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186112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9363</TotalTime>
  <Words>255</Words>
  <Application>Microsoft Office PowerPoint</Application>
  <PresentationFormat>On-screen Show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Proposito 70c     24/05/17 Actividad Incial</vt:lpstr>
      <vt:lpstr>PowerPoint Presentation</vt:lpstr>
      <vt:lpstr>Yo voy _______ cafetería ahora.</vt:lpstr>
      <vt:lpstr>Yo voy _______ gimnasio.</vt:lpstr>
      <vt:lpstr>Es la pluma _______ profesor.</vt:lpstr>
      <vt:lpstr>Es el carro _______ director.</vt:lpstr>
      <vt:lpstr>El pantalón _______ alumno es azul.</vt:lpstr>
      <vt:lpstr>Yo busco _______ Profesora Gómez.</vt:lpstr>
      <vt:lpstr>PowerPoint Presentation</vt:lpstr>
      <vt:lpstr>PowerPoint Presentation</vt:lpstr>
      <vt:lpstr>Tarea # 70c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65</cp:revision>
  <cp:lastPrinted>2016-05-31T14:55:04Z</cp:lastPrinted>
  <dcterms:created xsi:type="dcterms:W3CDTF">2011-11-18T04:27:42Z</dcterms:created>
  <dcterms:modified xsi:type="dcterms:W3CDTF">2017-05-24T19:13:52Z</dcterms:modified>
</cp:coreProperties>
</file>